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26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492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1206500"/>
            <a:ext cx="6222365" cy="1657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2.11 The</a:t>
            </a:r>
            <a:r>
              <a:rPr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Upli</a:t>
            </a:r>
            <a:r>
              <a:rPr sz="1600" b="1" spc="-5" dirty="0" smtClean="0">
                <a:latin typeface="Times New Roman"/>
                <a:cs typeface="Times New Roman"/>
              </a:rPr>
              <a:t>n</a:t>
            </a:r>
            <a:r>
              <a:rPr sz="1600" b="1" spc="0" dirty="0" smtClean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3800"/>
              </a:lnSpc>
            </a:pPr>
            <a:r>
              <a:rPr sz="1600" dirty="0" smtClean="0">
                <a:latin typeface="Times New Roman"/>
                <a:cs typeface="Times New Roman"/>
              </a:rPr>
              <a:t>The upl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nk of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 satelli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 c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rcuit is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one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which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earth s</a:t>
            </a:r>
            <a:r>
              <a:rPr sz="1600" spc="-1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ation is transmitt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the s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gnal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satel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ite is 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ceiving it.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Equat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 C/N can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 applied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the upl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nk, but 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ubscript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latin typeface="Times New Roman"/>
                <a:cs typeface="Times New Roman"/>
              </a:rPr>
              <a:t>U </a:t>
            </a:r>
            <a:r>
              <a:rPr sz="1600" spc="0" dirty="0" smtClean="0">
                <a:latin typeface="Times New Roman"/>
                <a:cs typeface="Times New Roman"/>
              </a:rPr>
              <a:t>will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5" dirty="0" smtClean="0">
                <a:latin typeface="Times New Roman"/>
                <a:cs typeface="Times New Roman"/>
              </a:rPr>
              <a:t>u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ed to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denote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specifi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ally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at the upli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k is bei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g cons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dered.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us 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C/N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10" dirty="0" smtClean="0">
                <a:latin typeface="Times New Roman"/>
                <a:cs typeface="Times New Roman"/>
              </a:rPr>
              <a:t>q</a:t>
            </a:r>
            <a:r>
              <a:rPr sz="1600" spc="0" dirty="0" smtClean="0">
                <a:latin typeface="Times New Roman"/>
                <a:cs typeface="Times New Roman"/>
              </a:rPr>
              <a:t>uat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 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bec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mes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3488303"/>
            <a:ext cx="6073140" cy="17646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700"/>
              </a:lnSpc>
              <a:tabLst>
                <a:tab pos="5023485" algn="l"/>
              </a:tabLst>
            </a:pPr>
            <a:r>
              <a:rPr sz="1600" dirty="0" smtClean="0">
                <a:latin typeface="Times New Roman"/>
                <a:cs typeface="Times New Roman"/>
              </a:rPr>
              <a:t>In 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q. 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bove 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val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es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used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are the 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arth 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ation EIR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, the 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atell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te receiv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r fee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er losses,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and 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atelli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 rece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ver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latin typeface="Times New Roman"/>
                <a:cs typeface="Times New Roman"/>
              </a:rPr>
              <a:t>G</a:t>
            </a:r>
            <a:r>
              <a:rPr sz="1600" spc="-10" dirty="0" smtClean="0">
                <a:latin typeface="Times New Roman"/>
                <a:cs typeface="Times New Roman"/>
              </a:rPr>
              <a:t>/</a:t>
            </a:r>
            <a:r>
              <a:rPr sz="1600" i="1" spc="0" dirty="0" smtClean="0">
                <a:latin typeface="Times New Roman"/>
                <a:cs typeface="Times New Roman"/>
              </a:rPr>
              <a:t>T. </a:t>
            </a:r>
            <a:r>
              <a:rPr sz="1600" spc="0" dirty="0" smtClean="0">
                <a:latin typeface="Times New Roman"/>
                <a:cs typeface="Times New Roman"/>
              </a:rPr>
              <a:t>The </a:t>
            </a:r>
            <a:r>
              <a:rPr sz="1600" spc="-5" dirty="0" smtClean="0">
                <a:latin typeface="Times New Roman"/>
                <a:cs typeface="Times New Roman"/>
              </a:rPr>
              <a:t>fr</a:t>
            </a:r>
            <a:r>
              <a:rPr sz="1600" spc="0" dirty="0" smtClean="0">
                <a:latin typeface="Times New Roman"/>
                <a:cs typeface="Times New Roman"/>
              </a:rPr>
              <a:t>ee space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oss and other lo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ses whi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h are f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10" dirty="0" smtClean="0">
                <a:latin typeface="Times New Roman"/>
                <a:cs typeface="Times New Roman"/>
              </a:rPr>
              <a:t>q</a:t>
            </a:r>
            <a:r>
              <a:rPr sz="1600" spc="0" dirty="0" smtClean="0">
                <a:latin typeface="Times New Roman"/>
                <a:cs typeface="Times New Roman"/>
              </a:rPr>
              <a:t>uenc</a:t>
            </a:r>
            <a:r>
              <a:rPr sz="1600" spc="-5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-d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pendent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are ca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culated for</a:t>
            </a:r>
            <a:r>
              <a:rPr sz="1600" spc="-10" dirty="0" smtClean="0">
                <a:latin typeface="Times New Roman"/>
                <a:cs typeface="Times New Roman"/>
              </a:rPr>
              <a:t> t</a:t>
            </a:r>
            <a:r>
              <a:rPr sz="1600" spc="0" dirty="0" smtClean="0">
                <a:latin typeface="Times New Roman"/>
                <a:cs typeface="Times New Roman"/>
              </a:rPr>
              <a:t>he uplink frequ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ncy.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sulting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arrier-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-5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noi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de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sity ratio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gi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en	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app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ars at the satel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ite rece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ver.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nd we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can 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rite it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dB as fo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low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5983223"/>
            <a:ext cx="625602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2.12 </a:t>
            </a:r>
            <a:r>
              <a:rPr sz="1600" b="1" spc="-10" dirty="0" smtClean="0">
                <a:latin typeface="Times New Roman"/>
                <a:cs typeface="Times New Roman"/>
              </a:rPr>
              <a:t>D</a:t>
            </a:r>
            <a:r>
              <a:rPr sz="1600" b="1" spc="0" dirty="0" smtClean="0">
                <a:latin typeface="Times New Roman"/>
                <a:cs typeface="Times New Roman"/>
              </a:rPr>
              <a:t>own</a:t>
            </a:r>
            <a:r>
              <a:rPr sz="1600" b="1" spc="-10" dirty="0" smtClean="0">
                <a:latin typeface="Times New Roman"/>
                <a:cs typeface="Times New Roman"/>
              </a:rPr>
              <a:t>l</a:t>
            </a:r>
            <a:r>
              <a:rPr sz="1600" b="1" spc="0" dirty="0" smtClean="0">
                <a:latin typeface="Times New Roman"/>
                <a:cs typeface="Times New Roman"/>
              </a:rPr>
              <a:t>ink</a:t>
            </a:r>
            <a:endParaRPr sz="1600">
              <a:latin typeface="Times New Roman"/>
              <a:cs typeface="Times New Roman"/>
            </a:endParaRPr>
          </a:p>
          <a:p>
            <a:pPr marL="12700" marR="349885">
              <a:lnSpc>
                <a:spcPct val="143700"/>
              </a:lnSpc>
            </a:pPr>
            <a:r>
              <a:rPr sz="1600" dirty="0" smtClean="0">
                <a:latin typeface="Times New Roman"/>
                <a:cs typeface="Times New Roman"/>
              </a:rPr>
              <a:t>The d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wnli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k of a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ellite cir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uit 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 in wh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ch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</a:t>
            </a:r>
            <a:r>
              <a:rPr sz="1600" spc="10" dirty="0" smtClean="0">
                <a:latin typeface="Times New Roman"/>
                <a:cs typeface="Times New Roman"/>
              </a:rPr>
              <a:t> 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atell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te is transmitt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the s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gnal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ear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stati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 is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receivi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g it. 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quat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5" dirty="0" smtClean="0">
                <a:latin typeface="Times New Roman"/>
                <a:cs typeface="Times New Roman"/>
              </a:rPr>
              <a:t>C/N </a:t>
            </a:r>
            <a:r>
              <a:rPr sz="1600" spc="0" dirty="0" smtClean="0">
                <a:latin typeface="Times New Roman"/>
                <a:cs typeface="Times New Roman"/>
              </a:rPr>
              <a:t>can </a:t>
            </a:r>
            <a:r>
              <a:rPr sz="1600" spc="-5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 appli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to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down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ink, but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subscr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pt </a:t>
            </a:r>
            <a:r>
              <a:rPr sz="1600" i="1" spc="0" dirty="0" smtClean="0">
                <a:latin typeface="Times New Roman"/>
                <a:cs typeface="Times New Roman"/>
              </a:rPr>
              <a:t>D </a:t>
            </a:r>
            <a:r>
              <a:rPr sz="1600" spc="0" dirty="0" smtClean="0">
                <a:latin typeface="Times New Roman"/>
                <a:cs typeface="Times New Roman"/>
              </a:rPr>
              <a:t>will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used to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denote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</a:pPr>
            <a:r>
              <a:rPr sz="1600" dirty="0" smtClean="0">
                <a:latin typeface="Times New Roman"/>
                <a:cs typeface="Times New Roman"/>
              </a:rPr>
              <a:t>specif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cally </a:t>
            </a:r>
            <a:r>
              <a:rPr sz="1600" spc="12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that </a:t>
            </a:r>
            <a:r>
              <a:rPr sz="1600" spc="114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</a:t>
            </a:r>
            <a:r>
              <a:rPr sz="1600" spc="12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dow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link </a:t>
            </a:r>
            <a:r>
              <a:rPr sz="1600" spc="12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s </a:t>
            </a:r>
            <a:r>
              <a:rPr sz="1600" spc="11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</a:t>
            </a:r>
            <a:r>
              <a:rPr sz="1600" spc="12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nsider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d. </a:t>
            </a:r>
            <a:r>
              <a:rPr sz="1600" spc="12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Thus </a:t>
            </a:r>
            <a:r>
              <a:rPr sz="1600" spc="13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his </a:t>
            </a:r>
            <a:r>
              <a:rPr sz="1600" spc="11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equ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tion beco</a:t>
            </a:r>
            <a:r>
              <a:rPr sz="1600" spc="-5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0100" y="2973577"/>
            <a:ext cx="4314825" cy="523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100" y="5361559"/>
            <a:ext cx="5848350" cy="523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" y="8100186"/>
            <a:ext cx="432435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793374"/>
            <a:ext cx="6035675" cy="1765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800"/>
              </a:lnSpc>
              <a:tabLst>
                <a:tab pos="334645" algn="l"/>
                <a:tab pos="3794125" algn="l"/>
              </a:tabLst>
            </a:pPr>
            <a:r>
              <a:rPr sz="1600" dirty="0" smtClean="0">
                <a:latin typeface="Times New Roman"/>
                <a:cs typeface="Times New Roman"/>
              </a:rPr>
              <a:t>In	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values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the 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quat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 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be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used are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satell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te EIRP,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ear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 station 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ece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ver f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eder lo</a:t>
            </a:r>
            <a:r>
              <a:rPr sz="1600" spc="-5" dirty="0" smtClean="0">
                <a:latin typeface="Times New Roman"/>
                <a:cs typeface="Times New Roman"/>
              </a:rPr>
              <a:t>ss</a:t>
            </a:r>
            <a:r>
              <a:rPr sz="1600" spc="0" dirty="0" smtClean="0">
                <a:latin typeface="Times New Roman"/>
                <a:cs typeface="Times New Roman"/>
              </a:rPr>
              <a:t>es, a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the earth s</a:t>
            </a:r>
            <a:r>
              <a:rPr sz="1600" spc="-1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ation 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cei</a:t>
            </a:r>
            <a:r>
              <a:rPr sz="1600" spc="-5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 </a:t>
            </a:r>
            <a:r>
              <a:rPr sz="1600" i="1" spc="0" dirty="0" smtClean="0">
                <a:latin typeface="Times New Roman"/>
                <a:cs typeface="Times New Roman"/>
              </a:rPr>
              <a:t>G</a:t>
            </a:r>
            <a:r>
              <a:rPr sz="1600" spc="-5" dirty="0" smtClean="0">
                <a:latin typeface="Times New Roman"/>
                <a:cs typeface="Times New Roman"/>
              </a:rPr>
              <a:t>/</a:t>
            </a:r>
            <a:r>
              <a:rPr sz="1600" i="1" spc="0" dirty="0" smtClean="0">
                <a:latin typeface="Times New Roman"/>
                <a:cs typeface="Times New Roman"/>
              </a:rPr>
              <a:t>T. </a:t>
            </a:r>
            <a:r>
              <a:rPr sz="1600" spc="0" dirty="0" smtClean="0">
                <a:latin typeface="Times New Roman"/>
                <a:cs typeface="Times New Roman"/>
              </a:rPr>
              <a:t>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free- space a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other l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sses are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alcula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for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ownlink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frequ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ncy.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resulti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g carrie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-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-10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noi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de</a:t>
            </a:r>
            <a:r>
              <a:rPr sz="1600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sity ra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io gi</a:t>
            </a:r>
            <a:r>
              <a:rPr sz="1600" spc="-5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en	is that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whi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h appea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s at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de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ector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of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ea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th stati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 rece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ver. And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we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can write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it in dB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as 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ol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ow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3569146"/>
            <a:ext cx="6095365" cy="399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35915">
              <a:lnSpc>
                <a:spcPct val="143600"/>
              </a:lnSpc>
            </a:pPr>
            <a:r>
              <a:rPr sz="1400" b="1" spc="-10" dirty="0" smtClean="0">
                <a:latin typeface="Arial"/>
                <a:cs typeface="Arial"/>
              </a:rPr>
              <a:t>2.</a:t>
            </a:r>
            <a:r>
              <a:rPr sz="1400" b="1" spc="-5" dirty="0" smtClean="0">
                <a:latin typeface="Arial"/>
                <a:cs typeface="Arial"/>
              </a:rPr>
              <a:t>1</a:t>
            </a:r>
            <a:r>
              <a:rPr sz="1400" b="1" spc="-10" dirty="0" smtClean="0">
                <a:latin typeface="Arial"/>
                <a:cs typeface="Arial"/>
              </a:rPr>
              <a:t>3 </a:t>
            </a:r>
            <a:r>
              <a:rPr sz="1400" b="1" spc="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Reason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for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the Downlink frequen</a:t>
            </a:r>
            <a:r>
              <a:rPr sz="1400" b="1" spc="-5" dirty="0" smtClean="0">
                <a:latin typeface="Arial"/>
                <a:cs typeface="Arial"/>
              </a:rPr>
              <a:t>c</a:t>
            </a:r>
            <a:r>
              <a:rPr sz="1400" b="1" spc="-10" dirty="0" smtClean="0">
                <a:latin typeface="Arial"/>
                <a:cs typeface="Arial"/>
              </a:rPr>
              <a:t>y</a:t>
            </a:r>
            <a:r>
              <a:rPr sz="1400" b="1" spc="-1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to</a:t>
            </a:r>
            <a:r>
              <a:rPr sz="1400" b="1" spc="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be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lower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than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the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Uplink frequency</a:t>
            </a:r>
            <a:endParaRPr sz="1400">
              <a:latin typeface="Arial"/>
              <a:cs typeface="Arial"/>
            </a:endParaRPr>
          </a:p>
          <a:p>
            <a:pPr marL="12700" marR="519430">
              <a:lnSpc>
                <a:spcPct val="143600"/>
              </a:lnSpc>
              <a:spcBef>
                <a:spcPts val="5"/>
              </a:spcBef>
              <a:buFont typeface="Arial"/>
              <a:buAutoNum type="arabicPlain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Output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 amplifier in transponder: </a:t>
            </a:r>
            <a:r>
              <a:rPr sz="1400" spc="-5" dirty="0" smtClean="0">
                <a:latin typeface="Arial"/>
                <a:cs typeface="Arial"/>
              </a:rPr>
              <a:t>it is </a:t>
            </a:r>
            <a:r>
              <a:rPr sz="1400" spc="-10" dirty="0" smtClean="0">
                <a:latin typeface="Arial"/>
                <a:cs typeface="Arial"/>
              </a:rPr>
              <a:t>the mo</a:t>
            </a:r>
            <a:r>
              <a:rPr sz="1400" spc="-5" dirty="0" smtClean="0">
                <a:latin typeface="Arial"/>
                <a:cs typeface="Arial"/>
              </a:rPr>
              <a:t>st </a:t>
            </a:r>
            <a:r>
              <a:rPr sz="1400" spc="-10" dirty="0" smtClean="0">
                <a:latin typeface="Arial"/>
                <a:cs typeface="Arial"/>
              </a:rPr>
              <a:t>importa</a:t>
            </a:r>
            <a:r>
              <a:rPr sz="1400" spc="-5" dirty="0" smtClean="0">
                <a:latin typeface="Arial"/>
                <a:cs typeface="Arial"/>
              </a:rPr>
              <a:t>nt </a:t>
            </a:r>
            <a:r>
              <a:rPr sz="1400" spc="-10" dirty="0" smtClean="0">
                <a:latin typeface="Arial"/>
                <a:cs typeface="Arial"/>
              </a:rPr>
              <a:t>factor because</a:t>
            </a:r>
            <a:endParaRPr sz="1400">
              <a:latin typeface="Arial"/>
              <a:cs typeface="Arial"/>
            </a:endParaRPr>
          </a:p>
          <a:p>
            <a:pPr marL="12700" marR="224154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final </a:t>
            </a:r>
            <a:r>
              <a:rPr sz="1400" spc="-10" dirty="0" smtClean="0">
                <a:latin typeface="Arial"/>
                <a:cs typeface="Arial"/>
              </a:rPr>
              <a:t>power amplifier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transponder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generates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more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 at lower</a:t>
            </a:r>
            <a:r>
              <a:rPr sz="1400" spc="-5" dirty="0" smtClean="0">
                <a:latin typeface="Arial"/>
                <a:cs typeface="Arial"/>
              </a:rPr>
              <a:t> fre</a:t>
            </a:r>
            <a:r>
              <a:rPr sz="1400" spc="-10" dirty="0" smtClean="0">
                <a:latin typeface="Arial"/>
                <a:cs typeface="Arial"/>
              </a:rPr>
              <a:t>quencies than 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hi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0" dirty="0" smtClean="0">
                <a:latin typeface="Arial"/>
                <a:cs typeface="Arial"/>
              </a:rPr>
              <a:t>her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frequencies.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220345" indent="-208279">
              <a:lnSpc>
                <a:spcPct val="100000"/>
              </a:lnSpc>
              <a:buFont typeface="Arial"/>
              <a:buAutoNum type="arabicPlain" startAt="2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Effective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rea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th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effective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capture area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800"/>
              </a:lnSpc>
            </a:pPr>
            <a:r>
              <a:rPr sz="1400" spc="-10" dirty="0" smtClean="0">
                <a:latin typeface="Arial"/>
                <a:cs typeface="Arial"/>
              </a:rPr>
              <a:t>downlink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 should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more</a:t>
            </a:r>
            <a:r>
              <a:rPr sz="1400" spc="-5" dirty="0" smtClean="0">
                <a:latin typeface="Arial"/>
                <a:cs typeface="Arial"/>
              </a:rPr>
              <a:t> s</a:t>
            </a:r>
            <a:r>
              <a:rPr sz="1400" spc="-10" dirty="0" smtClean="0">
                <a:latin typeface="Arial"/>
                <a:cs typeface="Arial"/>
              </a:rPr>
              <a:t>o as 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more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energy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 the earth's receiving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ffective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area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 antenna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direc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ly </a:t>
            </a:r>
            <a:r>
              <a:rPr sz="1400" spc="-10" dirty="0" smtClean="0">
                <a:latin typeface="Arial"/>
                <a:cs typeface="Arial"/>
              </a:rPr>
              <a:t>p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oportional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square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frequency. Thus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frequency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sh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uld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kept lowe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220345" indent="-208279">
              <a:lnSpc>
                <a:spcPct val="100000"/>
              </a:lnSpc>
              <a:buFont typeface="Arial"/>
              <a:buAutoNum type="arabicPlain" startAt="3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Paths lo</a:t>
            </a:r>
            <a:r>
              <a:rPr sz="1400" spc="0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s: </a:t>
            </a:r>
            <a:r>
              <a:rPr sz="1400" spc="-5" dirty="0" smtClean="0">
                <a:latin typeface="Arial"/>
                <a:cs typeface="Arial"/>
              </a:rPr>
              <a:t>It is 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ess 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lower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frequencies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than at higher frequencies.</a:t>
            </a:r>
            <a:endParaRPr sz="1400">
              <a:latin typeface="Arial"/>
              <a:cs typeface="Arial"/>
            </a:endParaRPr>
          </a:p>
          <a:p>
            <a:pPr marL="12700" marR="84455">
              <a:lnSpc>
                <a:spcPct val="143600"/>
              </a:lnSpc>
              <a:spcBef>
                <a:spcPts val="5"/>
              </a:spcBef>
              <a:buFont typeface="Arial"/>
              <a:buAutoNum type="arabicPlain" startAt="3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Beam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wi</a:t>
            </a:r>
            <a:r>
              <a:rPr sz="1400" spc="-5" dirty="0" smtClean="0">
                <a:latin typeface="Arial"/>
                <a:cs typeface="Arial"/>
              </a:rPr>
              <a:t>d</a:t>
            </a:r>
            <a:r>
              <a:rPr sz="1400" spc="-10" dirty="0" smtClean="0">
                <a:latin typeface="Arial"/>
                <a:cs typeface="Arial"/>
              </a:rPr>
              <a:t>th: </a:t>
            </a:r>
            <a:r>
              <a:rPr sz="1400" spc="-5" dirty="0" smtClean="0">
                <a:latin typeface="Arial"/>
                <a:cs typeface="Arial"/>
              </a:rPr>
              <a:t>It </a:t>
            </a:r>
            <a:r>
              <a:rPr sz="1400" spc="-10" dirty="0" smtClean="0">
                <a:latin typeface="Arial"/>
                <a:cs typeface="Arial"/>
              </a:rPr>
              <a:t>should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wider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would</a:t>
            </a:r>
            <a:r>
              <a:rPr sz="1400" spc="-5" dirty="0" smtClean="0">
                <a:latin typeface="Arial"/>
                <a:cs typeface="Arial"/>
              </a:rPr>
              <a:t> s</a:t>
            </a:r>
            <a:r>
              <a:rPr sz="1400" spc="-10" dirty="0" smtClean="0">
                <a:latin typeface="Arial"/>
                <a:cs typeface="Arial"/>
              </a:rPr>
              <a:t>end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energy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 la</a:t>
            </a:r>
            <a:r>
              <a:rPr sz="1400" spc="-10" dirty="0" smtClean="0">
                <a:latin typeface="Arial"/>
                <a:cs typeface="Arial"/>
              </a:rPr>
              <a:t>rge number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earth</a:t>
            </a:r>
            <a:r>
              <a:rPr sz="1400" spc="-5" dirty="0" smtClean="0">
                <a:latin typeface="Arial"/>
                <a:cs typeface="Arial"/>
              </a:rPr>
              <a:t> s</a:t>
            </a:r>
            <a:r>
              <a:rPr sz="1400" spc="-10" dirty="0" smtClean="0">
                <a:latin typeface="Arial"/>
                <a:cs typeface="Arial"/>
              </a:rPr>
              <a:t>tations.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Lower 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equency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wider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beam width.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" y="2667000"/>
            <a:ext cx="5457825" cy="504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University of Diyala College of Engineering Department of Communications Engineering</vt:lpstr>
      <vt:lpstr>Lecture #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Amanuel</dc:creator>
  <cp:lastModifiedBy>STOP</cp:lastModifiedBy>
  <cp:revision>1</cp:revision>
  <dcterms:created xsi:type="dcterms:W3CDTF">2018-11-10T00:00:49Z</dcterms:created>
  <dcterms:modified xsi:type="dcterms:W3CDTF">2018-11-09T21:06:20Z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